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3"/>
  </p:notesMasterIdLst>
  <p:sldIdLst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B987B-6643-43AA-9B56-509B80CCD0F3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D42F3-CDD5-4B19-B3DB-7C5223465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5248-46FB-4B21-86CC-193094DCEFA0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CC9A-5A1F-4B55-A065-BB4E65346D4D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D0E3-2BD6-4254-82D0-8E1441667E33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CEC5-CE1B-4617-82D6-65BD0F5B07A5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11BD-7957-4CF3-8BCA-9A385F7F00A0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1E35-9E29-4BA2-8650-B8DF2FB8418A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36BE-4641-4FC6-BB34-6A020DAA3E16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94D2-0D2E-4C87-8168-ED920BF6FA52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52E-F5CF-4AEE-8E73-07BBAD90892A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BE78-9AC4-4210-8A68-53918CCA97CC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F09E-DD05-437F-9F41-BFC11A888A78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3E312BF-6E7B-46F2-B83A-98982FB970FA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ntegration.samhsa.gov/about-us/esolutions-newsletter/e-solutions-february-201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martrecovery.org/what-is-medication-assisted-treatment-ma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3C9CC-F0AD-4F56-9B0F-18ED29C3B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434" y="834031"/>
            <a:ext cx="10464397" cy="2897337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THE OPIOID CRISIS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694F21-61ED-EC57-3844-6B9C3A3CB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288" y="2409700"/>
            <a:ext cx="5461979" cy="343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2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479" y="2793076"/>
            <a:ext cx="8367420" cy="3942619"/>
          </a:xfrm>
        </p:spPr>
        <p:txBody>
          <a:bodyPr>
            <a:noAutofit/>
          </a:bodyPr>
          <a:lstStyle/>
          <a:p>
            <a:r>
              <a:rPr lang="en-US" sz="2400" b="1" dirty="0"/>
              <a:t>2018 data shows that every day, 128 people in the United States die after overdosing on opioids.</a:t>
            </a:r>
          </a:p>
          <a:p>
            <a:r>
              <a:rPr lang="en-US" sz="2400" b="1" dirty="0"/>
              <a:t> 21-29% of patients who are prescribed opioids for chronic pain will misuse them and 8-12% will develop Opioid Use Disorder.</a:t>
            </a:r>
          </a:p>
          <a:p>
            <a:r>
              <a:rPr lang="en-US" sz="2400" b="1" dirty="0"/>
              <a:t>Around 80% of people who use heroin first misused prescription opioids.</a:t>
            </a:r>
          </a:p>
          <a:p>
            <a:endParaRPr lang="en-US" sz="2400" b="1" dirty="0"/>
          </a:p>
          <a:p>
            <a:pPr marL="0" indent="0">
              <a:buNone/>
            </a:pPr>
            <a:r>
              <a:rPr lang="en-US" sz="1100" b="1" dirty="0"/>
              <a:t>https://www.drugabuse.gov/drug-topics/opioids/opioid-overdose-crisis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040915" y="288822"/>
            <a:ext cx="65164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WE KNOW:</a:t>
            </a:r>
          </a:p>
        </p:txBody>
      </p:sp>
      <p:pic>
        <p:nvPicPr>
          <p:cNvPr id="6" name="Picture 5" descr="Bailey: Week 2. Somehow we are living in the future righ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97" y="1"/>
            <a:ext cx="1206211" cy="121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24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167" y="3231716"/>
            <a:ext cx="9132893" cy="3278174"/>
          </a:xfrm>
        </p:spPr>
        <p:txBody>
          <a:bodyPr>
            <a:noAutofit/>
          </a:bodyPr>
          <a:lstStyle/>
          <a:p>
            <a:r>
              <a:rPr lang="en-US" sz="2400" b="1" dirty="0"/>
              <a:t>Opioid overdoses increased by 30% from July 2016 through September 2017 in 52 areas in 45 states</a:t>
            </a:r>
          </a:p>
          <a:p>
            <a:r>
              <a:rPr lang="en-US" sz="2400" b="1" dirty="0"/>
              <a:t>The Midwest saw a 70% increase in opioid overdoses from July  2016 to September 2017.</a:t>
            </a:r>
          </a:p>
          <a:p>
            <a:r>
              <a:rPr lang="en-US" sz="2400" b="1" dirty="0"/>
              <a:t>In 2017, there were 952 overdose deaths­­­ involving opioids in Missouri</a:t>
            </a:r>
            <a:r>
              <a:rPr lang="en-US" sz="2400" b="1" i="1" dirty="0"/>
              <a:t>. </a:t>
            </a:r>
            <a:r>
              <a:rPr lang="en-US" sz="2400" b="1" dirty="0"/>
              <a:t>This is a rate of 16.5 deaths per 100,000 persons. This rate is higher than the national rate (14.6 deaths per 100,000 persons).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097536" y="314351"/>
            <a:ext cx="6122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WE KNOW:</a:t>
            </a:r>
          </a:p>
        </p:txBody>
      </p:sp>
      <p:pic>
        <p:nvPicPr>
          <p:cNvPr id="8" name="Picture 7" descr="Bailey: Week 2. Somehow we are living in the future righ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67" y="64310"/>
            <a:ext cx="1167620" cy="117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85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233" y="2091846"/>
            <a:ext cx="9242380" cy="4183566"/>
          </a:xfrm>
        </p:spPr>
        <p:txBody>
          <a:bodyPr>
            <a:normAutofit/>
          </a:bodyPr>
          <a:lstStyle/>
          <a:p>
            <a:r>
              <a:rPr lang="en-US" dirty="0"/>
              <a:t>The U.S. Department of Health and Human Services (HHS) is focusing its efforts on five major health priorities: </a:t>
            </a:r>
          </a:p>
          <a:p>
            <a:pPr marL="457200" indent="-457200" fontAlgn="base">
              <a:buAutoNum type="arabicParenR"/>
            </a:pPr>
            <a:r>
              <a:rPr lang="en-US" dirty="0"/>
              <a:t>Improving access to treatment and recovery services</a:t>
            </a:r>
          </a:p>
          <a:p>
            <a:pPr marL="457200" indent="-457200" fontAlgn="base">
              <a:buAutoNum type="arabicParenR"/>
            </a:pPr>
            <a:r>
              <a:rPr lang="en-US" dirty="0"/>
              <a:t>Promoting use of overdose-reversing drugs</a:t>
            </a:r>
          </a:p>
          <a:p>
            <a:pPr marL="457200" indent="-457200" fontAlgn="base">
              <a:buAutoNum type="arabicParenR"/>
            </a:pPr>
            <a:r>
              <a:rPr lang="en-US" dirty="0"/>
              <a:t>Strengthening our understanding of the epidemic through better public health surveillance</a:t>
            </a:r>
          </a:p>
          <a:p>
            <a:pPr marL="457200" indent="-457200" fontAlgn="base">
              <a:buAutoNum type="arabicParenR"/>
            </a:pPr>
            <a:r>
              <a:rPr lang="en-US" dirty="0"/>
              <a:t>Providing support for cutting-edge research on pain and addiction</a:t>
            </a:r>
          </a:p>
          <a:p>
            <a:pPr marL="457200" indent="-457200" fontAlgn="base">
              <a:buAutoNum type="arabicParenR"/>
            </a:pPr>
            <a:r>
              <a:rPr lang="en-US" dirty="0"/>
              <a:t>Advancing better practices for pain management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42367" y="150312"/>
            <a:ext cx="74780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BEING DONE ABOUT THE OPIOID CRISIS?</a:t>
            </a:r>
          </a:p>
        </p:txBody>
      </p:sp>
      <p:pic>
        <p:nvPicPr>
          <p:cNvPr id="6" name="Picture 5" descr="File:US-DeptOfHHS-Logo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0" y="5026083"/>
            <a:ext cx="1679533" cy="16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6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TMI2z8hgNQfv0f9OIkTrRJp-Q262mT2MYTCHciGekAdn6cEQbGz8MLe0a_CC7cXuEi4YNlvU5YjVVIyUyn7rgGWZeysg-GvLDeI3qsUOBQM3zBk6ZVcZLbY_Fled8blZskzPXEx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62" y="927034"/>
            <a:ext cx="7540669" cy="5291203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4" name="Rectangle 3"/>
          <p:cNvSpPr/>
          <p:nvPr/>
        </p:nvSpPr>
        <p:spPr>
          <a:xfrm>
            <a:off x="956154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https://www.drugabuse.gov/drugs-abuse/opioids/opioid-overdose-crisis</a:t>
            </a:r>
          </a:p>
        </p:txBody>
      </p:sp>
    </p:spTree>
    <p:extLst>
      <p:ext uri="{BB962C8B-B14F-4D97-AF65-F5344CB8AC3E}">
        <p14:creationId xmlns:p14="http://schemas.microsoft.com/office/powerpoint/2010/main" val="170645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565" y="1971115"/>
            <a:ext cx="9607463" cy="4386262"/>
          </a:xfrm>
        </p:spPr>
        <p:txBody>
          <a:bodyPr/>
          <a:lstStyle/>
          <a:p>
            <a:r>
              <a:rPr lang="en-US" b="1" dirty="0"/>
              <a:t>MAT decreases opioid use, opioid-related overdose deaths, criminal activity, and the spread of infectious diseases.</a:t>
            </a:r>
          </a:p>
          <a:p>
            <a:r>
              <a:rPr lang="en-US" b="1" dirty="0"/>
              <a:t>MAT increases social abilities (such as fulfilling roles at work, in social settings, and relationships with family and partners) and staying in treatment</a:t>
            </a:r>
            <a:r>
              <a:rPr lang="en-US" dirty="0"/>
              <a:t>.</a:t>
            </a:r>
          </a:p>
          <a:p>
            <a:r>
              <a:rPr lang="en-US" b="1" dirty="0"/>
              <a:t>Treatment of opioid-dependent pregnant women with methadone or buprenorphine improves outcomes for their babies.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3321" y="869410"/>
            <a:ext cx="1063459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HOW WILL MEDICATION FOR ADDICTION </a:t>
            </a:r>
          </a:p>
          <a:p>
            <a:pPr algn="ctr"/>
            <a:r>
              <a:rPr 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TREATMENT (MAT) HELP THE OPIOID CRISIS?</a:t>
            </a:r>
            <a:endParaRPr lang="en-US" sz="2800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1039" y="6631528"/>
            <a:ext cx="9031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300"/>
              </a:spcAft>
            </a:pPr>
            <a:r>
              <a:rPr lang="en-US" sz="1100" b="1" u="sng" dirty="0">
                <a:solidFill>
                  <a:srgbClr val="1155CC"/>
                </a:solidFill>
                <a:latin typeface="Calibri" panose="020F0502020204030204" pitchFamily="34" charset="0"/>
                <a:hlinkClick r:id="rId2"/>
              </a:rPr>
              <a:t>https://www.integration.samhsa.gov/about-us/esolutions-newsletter/e-solutions-february-2014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8" name="Picture 7" descr="Clipart - Red Glossy Flow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60" y="-51754"/>
            <a:ext cx="1021039" cy="1034400"/>
          </a:xfrm>
          <a:prstGeom prst="rect">
            <a:avLst/>
          </a:prstGeom>
        </p:spPr>
      </p:pic>
      <p:pic>
        <p:nvPicPr>
          <p:cNvPr id="10" name="Picture 9" descr="Clipart - Red Glossy Flow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79" y="5828860"/>
            <a:ext cx="1021039" cy="10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00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460" y="2171971"/>
            <a:ext cx="7796540" cy="3997828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Improve patient survival</a:t>
            </a:r>
          </a:p>
          <a:p>
            <a:pPr fontAlgn="base"/>
            <a:r>
              <a:rPr lang="en-US" dirty="0"/>
              <a:t>Increase consistency in treatment</a:t>
            </a:r>
          </a:p>
          <a:p>
            <a:pPr fontAlgn="base"/>
            <a:r>
              <a:rPr lang="en-US" dirty="0"/>
              <a:t>Decrease illicit opiate use and other criminal activity among people with substance use disorders</a:t>
            </a:r>
          </a:p>
          <a:p>
            <a:pPr fontAlgn="base"/>
            <a:r>
              <a:rPr lang="en-US" dirty="0"/>
              <a:t>Increase patients’ ability to gain and maintain employment</a:t>
            </a:r>
          </a:p>
          <a:p>
            <a:pPr fontAlgn="base"/>
            <a:r>
              <a:rPr lang="en-US" dirty="0"/>
              <a:t>Improve birth outcomes among women who have substance use disorders and are pregnant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5963" y="712650"/>
            <a:ext cx="97832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ACCORDING TO SAMHSA, 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USING MAT IN TREATMENT FOR OUD </a:t>
            </a: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HAS PROVEN TO: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680" y="6551902"/>
            <a:ext cx="6096000" cy="9412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2300"/>
              </a:spcAft>
            </a:pPr>
            <a:r>
              <a:rPr lang="en-US" sz="1200" u="sng" dirty="0">
                <a:solidFill>
                  <a:srgbClr val="1155CC"/>
                </a:solidFill>
                <a:latin typeface="Calibri" panose="020F0502020204030204" pitchFamily="34" charset="0"/>
                <a:hlinkClick r:id="rId2"/>
              </a:rPr>
              <a:t>https://www.smartrecovery.org/what-is-medication-assisted-treatment-mat/</a:t>
            </a:r>
            <a:endParaRPr lang="en-US" sz="1200" dirty="0"/>
          </a:p>
          <a:p>
            <a:br>
              <a:rPr lang="en-US" sz="1200" dirty="0"/>
            </a:br>
            <a:endParaRPr lang="en-US" sz="1200" dirty="0"/>
          </a:p>
        </p:txBody>
      </p:sp>
      <p:pic>
        <p:nvPicPr>
          <p:cNvPr id="8" name="Picture 7" descr="misc plant 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410" y="3897479"/>
            <a:ext cx="1594981" cy="29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5845" y="912503"/>
            <a:ext cx="919955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more information on 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Opioid Use Disorder, check out t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 “Substance Use Disorder” tab u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nder “Resources” in the app!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5845" y="3746458"/>
            <a:ext cx="919955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more information on </a:t>
            </a:r>
            <a:r>
              <a:rPr lang="en-US" sz="40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Medication</a:t>
            </a:r>
          </a:p>
          <a:p>
            <a:pPr algn="ctr"/>
            <a:r>
              <a:rPr lang="en-US" sz="40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Addiction Treatment, check out t</a:t>
            </a:r>
            <a:r>
              <a:rPr lang="en-US" sz="4000" b="0" cap="none" spc="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 “Medications” tab u</a:t>
            </a:r>
            <a:r>
              <a:rPr lang="en-US" sz="400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nder “Resources” in the app!</a:t>
            </a:r>
            <a:endParaRPr lang="en-US" sz="4000" b="0" cap="none" spc="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9780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9D4EA3-187B-4130-8E4D-A4F81F9678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38766F-4A4C-4A97-A586-D473DB738966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5A3BA9-6D02-4532-AB7C-88A97C6EE2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 design</Template>
  <TotalTime>0</TotalTime>
  <Words>448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MS Shell Dlg 2</vt:lpstr>
      <vt:lpstr>Wingdings</vt:lpstr>
      <vt:lpstr>Wingdings 3</vt:lpstr>
      <vt:lpstr>Madison</vt:lpstr>
      <vt:lpstr>THE OPIOID CRISIS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2019-10-09T15:40:32Z</dcterms:created>
  <dcterms:modified xsi:type="dcterms:W3CDTF">2025-02-05T19:27:16Z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